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9" r:id="rId4"/>
    <p:sldId id="260" r:id="rId5"/>
    <p:sldId id="261" r:id="rId6"/>
    <p:sldId id="262" r:id="rId7"/>
    <p:sldId id="274" r:id="rId8"/>
    <p:sldId id="275" r:id="rId9"/>
    <p:sldId id="276" r:id="rId10"/>
    <p:sldId id="277" r:id="rId11"/>
    <p:sldId id="279" r:id="rId12"/>
    <p:sldId id="281" r:id="rId13"/>
    <p:sldId id="282" r:id="rId14"/>
    <p:sldId id="284" r:id="rId15"/>
    <p:sldId id="283" r:id="rId16"/>
    <p:sldId id="263" r:id="rId17"/>
    <p:sldId id="264" r:id="rId18"/>
    <p:sldId id="265" r:id="rId19"/>
    <p:sldId id="266" r:id="rId20"/>
    <p:sldId id="267" r:id="rId21"/>
    <p:sldId id="273" r:id="rId22"/>
    <p:sldId id="272" r:id="rId23"/>
    <p:sldId id="268" r:id="rId24"/>
    <p:sldId id="269" r:id="rId25"/>
    <p:sldId id="270" r:id="rId26"/>
    <p:sldId id="27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건우" initials="박" lastIdx="1" clrIdx="0">
    <p:extLst>
      <p:ext uri="{19B8F6BF-5375-455C-9EA6-DF929625EA0E}">
        <p15:presenceInfo xmlns:p15="http://schemas.microsoft.com/office/powerpoint/2012/main" userId="박건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782" autoAdjust="0"/>
  </p:normalViewPr>
  <p:slideViewPr>
    <p:cSldViewPr snapToGrid="0">
      <p:cViewPr varScale="1">
        <p:scale>
          <a:sx n="62" d="100"/>
          <a:sy n="62" d="100"/>
        </p:scale>
        <p:origin x="148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B1CEC-344C-42C7-8866-1155D79E5885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0F99C-5B7A-49EA-90E2-8BC32DFF51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0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5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5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High resolution multi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sepctral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6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Very High resolution multi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sepctral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6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Relatively</a:t>
            </a:r>
            <a:r>
              <a:rPr lang="en-US" altLang="ko-KR" baseline="0" dirty="0" smtClean="0"/>
              <a:t> low</a:t>
            </a:r>
            <a:r>
              <a:rPr lang="en-US" altLang="ko-KR" dirty="0" smtClean="0"/>
              <a:t> resolution </a:t>
            </a:r>
            <a:r>
              <a:rPr lang="en-US" altLang="ko-KR" dirty="0" err="1" smtClean="0"/>
              <a:t>hyper</a:t>
            </a:r>
            <a:r>
              <a:rPr lang="en-US" altLang="ko-KR" baseline="0" dirty="0" err="1" smtClean="0"/>
              <a:t>sepctral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Rome data set, the three active algorithms perform similarly and converge to the Full SVM error in about 25 iterations. This corresponds to 10% of the training set used by the Full SVM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08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Parameter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Reestimation</a:t>
            </a:r>
            <a:r>
              <a:rPr lang="en-US" altLang="ko-KR" baseline="0" dirty="0" smtClean="0"/>
              <a:t> at iteration 30(3400pixel)</a:t>
            </a:r>
          </a:p>
          <a:p>
            <a:endParaRPr lang="en-US" altLang="ko-KR" baseline="0" dirty="0" smtClean="0"/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MS-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performs better that the MS algorithm, taking advantage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distribution of the pixels in </a:t>
            </a:r>
            <a:r>
              <a:rPr lang="en-US" altLang="ko-K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first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iterations, where both methods perform similarly. Moreover,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MS method cannot converge and is equivalent to SRS after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50th iteration. An intuitive explanation is that MS-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avoids oversampling in dense regions close to the margin and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 all the feature space equivalently.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8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MS-</a:t>
            </a:r>
            <a:r>
              <a:rPr lang="en-CA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</a:t>
            </a:r>
            <a:r>
              <a:rPr lang="en-CA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cannot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optimal solution for the mixed classes, such as classes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“Cabbage palm/hammock” and “Oak/broadleaf hammock” (in</a:t>
            </a:r>
          </a:p>
          <a:p>
            <a:r>
              <a:rPr lang="en-CA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italic on Table VII).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F99C-5B7A-49EA-90E2-8BC32DFF51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4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0AA0-59DE-4E35-BFC8-F8217B5AF435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FA85-60D1-46D2-B196-9DBACC20466A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5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E005-C832-47D9-A8E9-CD7F865CA73F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9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50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81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7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1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36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87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37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79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E07AB-3D04-4EC3-B907-786E1597EBA0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49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57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59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6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046B3-6991-4228-BDEB-6DB0D2D624D9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4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0932-D1E0-4C8D-BA75-3728A02769E7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B401-5D3A-4D2A-B588-61ED0C9F7AA8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28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149A-B3A9-4794-9AEF-31D07942CB17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51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8494-046B-494B-8A7F-E5BB3342CE9F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2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F525-5B23-4B62-8995-19B0A967321E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2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A8505-FD06-41E7-8594-1C4FAC93C18E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1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CBF2-0210-4D97-A4DE-828E50C0B075}" type="datetime1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78751-11C5-4EC5-865C-E16C868B8C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4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8FF26-A1D1-4794-B95C-3BFB0A9C0E61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859E-0D87-4142-981D-BC126FCCE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8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879897"/>
            <a:ext cx="9144000" cy="1327481"/>
          </a:xfrm>
        </p:spPr>
        <p:txBody>
          <a:bodyPr/>
          <a:lstStyle/>
          <a:p>
            <a:r>
              <a:rPr lang="en-US" altLang="ko-KR" b="1" dirty="0" smtClean="0">
                <a:latin typeface="MS Reference Sans Serif" panose="020B0604030504040204" pitchFamily="34" charset="0"/>
              </a:rPr>
              <a:t>Active Learning</a:t>
            </a:r>
            <a:endParaRPr lang="ko-KR" altLang="en-US" b="1" dirty="0">
              <a:latin typeface="MS Reference Sans Serif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75581" y="2911924"/>
            <a:ext cx="10440838" cy="3402611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review of</a:t>
            </a:r>
          </a:p>
          <a:p>
            <a:endParaRPr lang="en-US" altLang="ko-KR" dirty="0" smtClean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  <a:p>
            <a:r>
              <a:rPr lang="en-US" altLang="ko-KR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“Active learning Methods for Remote sensing Image Classification”</a:t>
            </a:r>
          </a:p>
          <a:p>
            <a:endParaRPr lang="en-US" altLang="ko-KR" dirty="0" smtClean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  <a:p>
            <a:endParaRPr lang="en-US" altLang="ko-KR" b="1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  <a:p>
            <a:r>
              <a:rPr lang="en-US" altLang="ko-KR" b="1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June 22</a:t>
            </a:r>
            <a:r>
              <a:rPr lang="en-US" altLang="ko-KR" b="1" baseline="30000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nd</a:t>
            </a:r>
            <a:r>
              <a:rPr lang="en-US" altLang="ko-KR" b="1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 2017</a:t>
            </a:r>
          </a:p>
          <a:p>
            <a:r>
              <a:rPr lang="en-US" altLang="ko-KR" b="1" dirty="0" smtClean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Kunwoo park</a:t>
            </a:r>
            <a:endParaRPr lang="ko-KR" altLang="en-US" b="1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- 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Weakness</a:t>
            </a:r>
          </a:p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8200" y="2687001"/>
            <a:ext cx="2752725" cy="28565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24362" y="3248396"/>
            <a:ext cx="6096000" cy="12502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several adjacent points are close to hyperplane, candidates from the same neighborhood will be chosen.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– MS-</a:t>
            </a:r>
            <a:r>
              <a:rPr lang="en-US" altLang="ko-KR" dirty="0" err="1" smtClean="0"/>
              <a:t>cSV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 smtClean="0"/>
                  <a:t>Decision function (classification with SVM classifier)</a:t>
                </a:r>
                <a:endParaRPr lang="ko-KR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Candidate include </a:t>
                </a:r>
                <a:endParaRPr lang="ko-KR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∩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𝑐𝑆𝑉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≠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𝑐𝑆𝑉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ko-KR" dirty="0"/>
              </a:p>
              <a:p>
                <a:pPr marL="0" indent="0">
                  <a:buNone/>
                </a:pPr>
                <a:endParaRPr lang="ko-KR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0">
                <a:blip r:embed="rId2"/>
                <a:stretch>
                  <a:fillRect l="-1217" t="-2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– MS-</a:t>
            </a:r>
            <a:r>
              <a:rPr lang="en-US" altLang="ko-KR" dirty="0" err="1" smtClean="0"/>
              <a:t>cSV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ko-KR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476273" y="2980982"/>
            <a:ext cx="6096000" cy="20406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confronted with several </a:t>
            </a:r>
            <a:r>
              <a:rPr lang="en-US" altLang="ko-KR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located </a:t>
            </a:r>
            <a:r>
              <a:rPr lang="en-US" altLang="ko-KR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vicinity of the same support vector, the </a:t>
            </a:r>
            <a:r>
              <a:rPr lang="en-US" altLang="ko-KR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only </a:t>
            </a:r>
            <a:r>
              <a:rPr lang="en-US" altLang="ko-KR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into account the candidate associated with the </a:t>
            </a:r>
            <a:r>
              <a:rPr lang="en-US" altLang="ko-KR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minimal distance </a:t>
            </a:r>
            <a:r>
              <a:rPr lang="en-US" altLang="ko-KR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margin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92885"/>
            <a:ext cx="2856547" cy="27612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0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– EQB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ko-KR" dirty="0" smtClean="0"/>
                  <a:t>Query-By-Committee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/>
                  <a:t>Select the samples where the disagreement between the </a:t>
                </a:r>
                <a:r>
                  <a:rPr lang="en-US" altLang="ko-KR" dirty="0" smtClean="0"/>
                  <a:t>classifiers </a:t>
                </a:r>
                <a:r>
                  <a:rPr lang="en-US" altLang="ko-KR" dirty="0"/>
                  <a:t>is maximal</a:t>
                </a:r>
                <a:endParaRPr lang="ko-KR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Query-By-Bagging(Bootstrap </a:t>
                </a:r>
                <a:r>
                  <a:rPr lang="en-US" altLang="ko-KR" dirty="0" err="1" smtClean="0"/>
                  <a:t>AGGregation</a:t>
                </a:r>
                <a:r>
                  <a:rPr lang="en-US" altLang="ko-KR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altLang="ko-KR" dirty="0" smtClean="0"/>
                  <a:t>Obtain different hypothesis by resampling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 smtClean="0"/>
                  <a:t>Entropy maximization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 smtClean="0"/>
              </a:p>
              <a:p>
                <a:pPr marL="0" indent="0">
                  <a:buNone/>
                </a:pPr>
                <a:endParaRPr lang="en-US" altLang="ko-KR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922" b="-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– EQB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669109"/>
            <a:ext cx="10515600" cy="225266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where t is one of the k classifiers and the binary labels are of </a:t>
            </a:r>
            <a:r>
              <a:rPr lang="en-US" altLang="ko-KR" sz="2000" dirty="0" smtClean="0"/>
              <a:t>the form </a:t>
            </a:r>
            <a:r>
              <a:rPr lang="en-US" altLang="ko-KR" sz="2000" dirty="0"/>
              <a:t>{0, </a:t>
            </a:r>
            <a:r>
              <a:rPr lang="en-US" altLang="ko-KR" sz="2000" dirty="0" smtClean="0"/>
              <a:t>1}. </a:t>
            </a:r>
          </a:p>
          <a:p>
            <a:r>
              <a:rPr lang="en-US" altLang="ko-KR" sz="2000" dirty="0" smtClean="0"/>
              <a:t>If </a:t>
            </a:r>
            <a:r>
              <a:rPr lang="en-US" altLang="ko-KR" sz="2000" dirty="0"/>
              <a:t>the classifiers agree to a certain </a:t>
            </a:r>
            <a:r>
              <a:rPr lang="en-US" altLang="ko-KR" sz="2000" dirty="0" smtClean="0"/>
              <a:t>classification</a:t>
            </a:r>
            <a:r>
              <a:rPr lang="en-US" altLang="ko-KR" sz="2000" dirty="0"/>
              <a:t>, (</a:t>
            </a:r>
            <a:r>
              <a:rPr lang="en-US" altLang="ko-KR" sz="2000" dirty="0" smtClean="0"/>
              <a:t>4)is </a:t>
            </a:r>
            <a:r>
              <a:rPr lang="en-US" altLang="ko-KR" sz="2000" dirty="0"/>
              <a:t>maximized. On the contrary, uncertain candidates yield </a:t>
            </a:r>
            <a:r>
              <a:rPr lang="en-US" altLang="ko-KR" sz="2000" dirty="0" smtClean="0"/>
              <a:t>small </a:t>
            </a:r>
            <a:r>
              <a:rPr lang="en-CA" altLang="ko-KR" sz="2000" dirty="0" smtClean="0"/>
              <a:t>values</a:t>
            </a:r>
            <a:r>
              <a:rPr lang="en-CA" altLang="ko-KR" sz="2000" dirty="0"/>
              <a:t>.</a:t>
            </a:r>
            <a:endParaRPr lang="ko-KR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타원 3"/>
              <p:cNvSpPr/>
              <p:nvPr/>
            </p:nvSpPr>
            <p:spPr>
              <a:xfrm>
                <a:off x="400645" y="3963367"/>
                <a:ext cx="3114675" cy="2828925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타원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" y="3963367"/>
                <a:ext cx="3114675" cy="2828925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371975" y="5229226"/>
                <a:ext cx="1457325" cy="120015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75" y="5229226"/>
                <a:ext cx="1457325" cy="12001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256735" y="5229225"/>
                <a:ext cx="1457325" cy="120015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735" y="5229225"/>
                <a:ext cx="1457325" cy="12001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8181975" y="5229226"/>
            <a:ext cx="1457325" cy="12001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0110787" y="5229226"/>
                <a:ext cx="1457325" cy="120015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787" y="5229226"/>
                <a:ext cx="1457325" cy="1200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 flipH="1">
            <a:off x="5100637" y="4707633"/>
            <a:ext cx="7144" cy="5215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991349" y="4707633"/>
            <a:ext cx="7144" cy="5215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10835877" y="4707633"/>
            <a:ext cx="7144" cy="5215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945165" y="4707633"/>
            <a:ext cx="7144" cy="52159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1911950" y="4686749"/>
            <a:ext cx="8971747" cy="86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615082" y="1863954"/>
                <a:ext cx="9565481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altLang="ko-K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altLang="ko-KR" sz="24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CA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ko-KR" sz="24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en-CA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altLang="ko-KR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CA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altLang="ko-K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altLang="ko-K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nor/>
                            </m:rPr>
                            <a:rPr lang="en-CA" altLang="ko-KR" sz="2400"/>
                            <m:t> </m:t>
                          </m:r>
                        </m:sub>
                      </m:sSub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||{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CA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) = 1}|−|{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CA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altLang="ko-KR" sz="2400" i="1">
                          <a:latin typeface="Cambria Math" panose="02040503050406030204" pitchFamily="18" charset="0"/>
                        </a:rPr>
                        <m:t>) = 0}||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082" y="1863954"/>
                <a:ext cx="9565481" cy="497700"/>
              </a:xfrm>
              <a:prstGeom prst="rect">
                <a:avLst/>
              </a:prstGeom>
              <a:blipFill rotWithShape="0">
                <a:blip r:embed="rId6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dirty="0"/>
              <a:t> </a:t>
            </a:r>
            <a:r>
              <a:rPr lang="en-US" altLang="ko-KR" dirty="0" smtClean="0"/>
              <a:t>sets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27" r="-438"/>
          <a:stretch/>
        </p:blipFill>
        <p:spPr>
          <a:xfrm>
            <a:off x="876714" y="2441275"/>
            <a:ext cx="10484275" cy="297611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dirty="0"/>
              <a:t> </a:t>
            </a:r>
            <a:r>
              <a:rPr lang="en-US" altLang="ko-KR" dirty="0" smtClean="0"/>
              <a:t>sets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US" altLang="ko-KR" dirty="0" smtClean="0"/>
              <a:t>Rome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554" r="-1856"/>
          <a:stretch/>
        </p:blipFill>
        <p:spPr>
          <a:xfrm>
            <a:off x="8534741" y="2615389"/>
            <a:ext cx="2524323" cy="2771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58" b="49661"/>
          <a:stretch/>
        </p:blipFill>
        <p:spPr>
          <a:xfrm>
            <a:off x="6030205" y="2687218"/>
            <a:ext cx="2504536" cy="27659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62" y="3327223"/>
            <a:ext cx="3648075" cy="148590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dirty="0"/>
              <a:t> </a:t>
            </a:r>
            <a:r>
              <a:rPr lang="en-US" altLang="ko-KR" dirty="0" smtClean="0"/>
              <a:t>sets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Las Vegas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0" b="49650"/>
          <a:stretch/>
        </p:blipFill>
        <p:spPr>
          <a:xfrm>
            <a:off x="6488078" y="2779170"/>
            <a:ext cx="2586911" cy="2674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8" t="51650"/>
          <a:stretch/>
        </p:blipFill>
        <p:spPr>
          <a:xfrm>
            <a:off x="9230264" y="2779170"/>
            <a:ext cx="2556405" cy="2568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544064"/>
            <a:ext cx="5419725" cy="303847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dirty="0"/>
              <a:t> </a:t>
            </a:r>
            <a:r>
              <a:rPr lang="en-US" altLang="ko-KR" dirty="0" smtClean="0"/>
              <a:t>sets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KSC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561"/>
          <a:stretch/>
        </p:blipFill>
        <p:spPr>
          <a:xfrm>
            <a:off x="9636000" y="2885735"/>
            <a:ext cx="2260725" cy="2649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852"/>
          <a:stretch/>
        </p:blipFill>
        <p:spPr>
          <a:xfrm>
            <a:off x="7180958" y="2885735"/>
            <a:ext cx="2260725" cy="2687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3" y="2453648"/>
            <a:ext cx="4906267" cy="343438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MS</a:t>
            </a:r>
          </a:p>
          <a:p>
            <a:pPr marL="0" indent="0">
              <a:buNone/>
            </a:pPr>
            <a:r>
              <a:rPr lang="en-US" altLang="ko-KR" dirty="0" smtClean="0"/>
              <a:t>MS-</a:t>
            </a:r>
            <a:r>
              <a:rPr lang="en-US" altLang="ko-KR" dirty="0" err="1" smtClean="0"/>
              <a:t>cSV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EQB</a:t>
            </a:r>
          </a:p>
          <a:p>
            <a:pPr marL="0" indent="0">
              <a:buNone/>
            </a:pPr>
            <a:r>
              <a:rPr lang="en-US" altLang="ko-KR" dirty="0" smtClean="0"/>
              <a:t>SRS (upper bound) random selection</a:t>
            </a:r>
          </a:p>
          <a:p>
            <a:pPr marL="0" indent="0">
              <a:buNone/>
            </a:pPr>
            <a:r>
              <a:rPr lang="en-US" altLang="ko-KR" dirty="0" err="1" smtClean="0"/>
              <a:t>SpRS</a:t>
            </a:r>
            <a:r>
              <a:rPr lang="en-US" altLang="ko-KR" dirty="0" smtClean="0"/>
              <a:t> candidates are selected on uniform spatial grid</a:t>
            </a:r>
          </a:p>
          <a:p>
            <a:pPr marL="0" indent="0">
              <a:buNone/>
            </a:pPr>
            <a:r>
              <a:rPr lang="en-US" altLang="ko-KR" dirty="0" smtClean="0"/>
              <a:t>Full SVM (lower bound)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Supervised machine learning</a:t>
            </a:r>
          </a:p>
          <a:p>
            <a:r>
              <a:rPr lang="en-US" altLang="ko-KR" dirty="0" smtClean="0"/>
              <a:t>Quality and quantity of training data is the most important</a:t>
            </a:r>
          </a:p>
          <a:p>
            <a:r>
              <a:rPr lang="en-US" altLang="ko-KR" dirty="0" smtClean="0"/>
              <a:t>Never ending process</a:t>
            </a:r>
            <a:endParaRPr lang="ko-KR" altLang="en-US" dirty="0"/>
          </a:p>
        </p:txBody>
      </p:sp>
      <p:pic>
        <p:nvPicPr>
          <p:cNvPr id="1026" name="Picture 2" descr="https://joyfulgrit.files.wordpress.com/2017/02/4dd95-1howkpaoicqabfohed_d85g.png?w=1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6" y="3549354"/>
            <a:ext cx="7703087" cy="26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9197" y="6475113"/>
            <a:ext cx="1161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ARTIFICIAL </a:t>
            </a:r>
            <a:r>
              <a:rPr lang="en-US" altLang="ko-KR" dirty="0"/>
              <a:t>INTELLIGENCE AND THE FUTURE OF </a:t>
            </a:r>
            <a:r>
              <a:rPr lang="en-US" altLang="ko-KR" dirty="0" smtClean="0"/>
              <a:t>WORK. (</a:t>
            </a:r>
            <a:r>
              <a:rPr lang="en-US" altLang="ko-KR" dirty="0"/>
              <a:t>February 14, </a:t>
            </a:r>
            <a:r>
              <a:rPr lang="en-US" altLang="ko-KR" dirty="0" smtClean="0"/>
              <a:t>2017). from </a:t>
            </a:r>
            <a:r>
              <a:rPr lang="ko-KR" altLang="en-US" dirty="0" smtClean="0"/>
              <a:t>https://lukasbiewald.com/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- Rome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67374" y="1825625"/>
            <a:ext cx="5686425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3912"/>
            <a:ext cx="4543864" cy="38147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099" y="2209799"/>
            <a:ext cx="5671698" cy="335280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7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– Las Vegas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011886"/>
            <a:ext cx="4514850" cy="37943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37" y="2011886"/>
            <a:ext cx="5086350" cy="409032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- KSC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29274" y="1825625"/>
            <a:ext cx="5724525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25625"/>
            <a:ext cx="4517447" cy="3805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584993"/>
            <a:ext cx="4724400" cy="60388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– ill posed scenarios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36800" y="1825625"/>
            <a:ext cx="4916999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starting size </a:t>
            </a:r>
            <a:r>
              <a:rPr lang="en-US" altLang="ko-KR" dirty="0" smtClean="0"/>
              <a:t>of X </a:t>
            </a:r>
            <a:r>
              <a:rPr lang="en-US" altLang="ko-KR" dirty="0"/>
              <a:t>is 13 </a:t>
            </a:r>
            <a:r>
              <a:rPr lang="en-US" altLang="ko-KR" dirty="0" smtClean="0"/>
              <a:t>pixels </a:t>
            </a:r>
            <a:r>
              <a:rPr lang="en-US" altLang="ko-KR" dirty="0"/>
              <a:t>and adding 30 pixels per </a:t>
            </a:r>
            <a:r>
              <a:rPr lang="en-US" altLang="ko-KR" dirty="0" smtClean="0"/>
              <a:t>iteration</a:t>
            </a:r>
          </a:p>
          <a:p>
            <a:endParaRPr lang="en-US" altLang="ko-KR" dirty="0" smtClean="0"/>
          </a:p>
          <a:p>
            <a:r>
              <a:rPr lang="en-CA" altLang="ko-KR" dirty="0"/>
              <a:t>after </a:t>
            </a:r>
            <a:r>
              <a:rPr lang="en-CA" altLang="ko-KR" dirty="0" smtClean="0"/>
              <a:t>four </a:t>
            </a:r>
            <a:r>
              <a:rPr lang="en-US" altLang="ko-KR" dirty="0" smtClean="0"/>
              <a:t>iterations</a:t>
            </a:r>
            <a:r>
              <a:rPr lang="en-US" altLang="ko-KR" dirty="0"/>
              <a:t>, the EQB algorithm starts to </a:t>
            </a:r>
            <a:r>
              <a:rPr lang="en-US" altLang="ko-KR" dirty="0" smtClean="0"/>
              <a:t>outperform </a:t>
            </a:r>
            <a:r>
              <a:rPr lang="en-US" altLang="ko-KR" dirty="0"/>
              <a:t>SRS </a:t>
            </a:r>
            <a:r>
              <a:rPr lang="en-US" altLang="ko-KR" dirty="0" smtClean="0"/>
              <a:t>and converges </a:t>
            </a:r>
            <a:r>
              <a:rPr lang="en-US" altLang="ko-KR" dirty="0"/>
              <a:t>to the Full SVM result when using about 800 pixels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096"/>
            <a:ext cx="5598601" cy="42938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5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Using active learning algorithm, </a:t>
            </a:r>
            <a:r>
              <a:rPr lang="en-US" altLang="ko-KR" dirty="0"/>
              <a:t>accuracy could </a:t>
            </a:r>
            <a:r>
              <a:rPr lang="en-US" altLang="ko-KR" dirty="0" smtClean="0"/>
              <a:t>converge to full SVM </a:t>
            </a:r>
            <a:r>
              <a:rPr lang="en-US" altLang="ko-KR" dirty="0"/>
              <a:t>even when using a small </a:t>
            </a:r>
            <a:r>
              <a:rPr lang="en-US" altLang="ko-KR" dirty="0" smtClean="0"/>
              <a:t>number of training points.</a:t>
            </a:r>
          </a:p>
          <a:p>
            <a:r>
              <a:rPr lang="en-US" altLang="ko-KR" dirty="0"/>
              <a:t>The performances of the method are </a:t>
            </a:r>
            <a:r>
              <a:rPr lang="en-US" altLang="ko-KR" dirty="0" smtClean="0"/>
              <a:t>at least </a:t>
            </a:r>
            <a:r>
              <a:rPr lang="en-US" altLang="ko-KR" dirty="0"/>
              <a:t>comparable to that of the MS, which is optimal for </a:t>
            </a:r>
            <a:r>
              <a:rPr lang="en-US" altLang="ko-KR" dirty="0" smtClean="0"/>
              <a:t>SVMs.</a:t>
            </a:r>
          </a:p>
          <a:p>
            <a:r>
              <a:rPr lang="en-US" altLang="ko-KR" dirty="0"/>
              <a:t>Issues related to too very small objects such as cars in </a:t>
            </a:r>
            <a:r>
              <a:rPr lang="en-US" altLang="ko-KR" dirty="0" smtClean="0"/>
              <a:t>VHR imagery </a:t>
            </a:r>
            <a:r>
              <a:rPr lang="en-US" altLang="ko-KR" dirty="0"/>
              <a:t>and the problems that are raised by their inclusion </a:t>
            </a:r>
            <a:r>
              <a:rPr lang="en-US" altLang="ko-KR" dirty="0" smtClean="0"/>
              <a:t>in the </a:t>
            </a:r>
            <a:r>
              <a:rPr lang="en-US" altLang="ko-KR" dirty="0"/>
              <a:t>training set have been addressed.</a:t>
            </a:r>
          </a:p>
          <a:p>
            <a:r>
              <a:rPr lang="en-US" altLang="ko-KR" dirty="0"/>
              <a:t>A</a:t>
            </a:r>
            <a:r>
              <a:rPr lang="en-US" altLang="ko-KR" dirty="0" smtClean="0"/>
              <a:t>ll </a:t>
            </a:r>
            <a:r>
              <a:rPr lang="en-US" altLang="ko-KR" dirty="0"/>
              <a:t>the active learning methods depend heavily </a:t>
            </a:r>
            <a:r>
              <a:rPr lang="en-US" altLang="ko-KR" dirty="0" smtClean="0"/>
              <a:t>on the </a:t>
            </a:r>
            <a:r>
              <a:rPr lang="en-US" altLang="ko-KR" dirty="0"/>
              <a:t>quality of the initial </a:t>
            </a:r>
            <a:r>
              <a:rPr lang="en-US" altLang="ko-KR" dirty="0" smtClean="0"/>
              <a:t>data.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6700" y="2524125"/>
            <a:ext cx="4648200" cy="1700213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smtClean="0">
                <a:latin typeface="Franklin Gothic Demi" panose="020B0703020102020204" pitchFamily="34" charset="0"/>
              </a:rPr>
              <a:t>Thank you!</a:t>
            </a:r>
            <a:endParaRPr lang="ko-KR" altLang="en-US" sz="7200" dirty="0">
              <a:latin typeface="Franklin Gothic Demi" panose="020B0703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1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Human-in-the-loop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machine does an “easy job”</a:t>
            </a:r>
          </a:p>
          <a:p>
            <a:r>
              <a:rPr lang="en-US" altLang="ko-KR" dirty="0" smtClean="0"/>
              <a:t>A human does a “complicated job”</a:t>
            </a:r>
            <a:endParaRPr lang="ko-KR" altLang="en-US" dirty="0"/>
          </a:p>
        </p:txBody>
      </p:sp>
      <p:pic>
        <p:nvPicPr>
          <p:cNvPr id="3074" name="Picture 2" descr="https://joyfulgrit.files.wordpress.com/2017/02/5906b-1lhkypndfnt0lscb2qmd1xq.png?w=1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28" y="3550488"/>
            <a:ext cx="6667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9197" y="6475113"/>
            <a:ext cx="1161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ARTIFICIAL </a:t>
            </a:r>
            <a:r>
              <a:rPr lang="en-US" altLang="ko-KR" dirty="0"/>
              <a:t>INTELLIGENCE AND THE FUTURE OF </a:t>
            </a:r>
            <a:r>
              <a:rPr lang="en-US" altLang="ko-KR" dirty="0" smtClean="0"/>
              <a:t>WORK. (</a:t>
            </a:r>
            <a:r>
              <a:rPr lang="en-US" altLang="ko-KR" dirty="0"/>
              <a:t>February 14, </a:t>
            </a:r>
            <a:r>
              <a:rPr lang="en-US" altLang="ko-KR" dirty="0" smtClean="0"/>
              <a:t>2017). from </a:t>
            </a:r>
            <a:r>
              <a:rPr lang="ko-KR" altLang="en-US" dirty="0" smtClean="0"/>
              <a:t>https://lukasbiewald.com/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training data collected by the “Human in the Loop” can be fed back into the algorithm to make it better.</a:t>
            </a:r>
            <a:endParaRPr lang="ko-KR" altLang="en-US" dirty="0"/>
          </a:p>
        </p:txBody>
      </p:sp>
      <p:pic>
        <p:nvPicPr>
          <p:cNvPr id="6" name="Picture 2" descr="https://joyfulgrit.files.wordpress.com/2017/02/9b402-1etgewnszhcdrwy4h6il62a.png?w=1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29" y="3550488"/>
            <a:ext cx="6667500" cy="2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9197" y="6475113"/>
            <a:ext cx="1161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ARTIFICIAL </a:t>
            </a:r>
            <a:r>
              <a:rPr lang="en-US" altLang="ko-KR" dirty="0"/>
              <a:t>INTELLIGENCE AND THE FUTURE OF </a:t>
            </a:r>
            <a:r>
              <a:rPr lang="en-US" altLang="ko-KR" dirty="0" smtClean="0"/>
              <a:t>WORK. (</a:t>
            </a:r>
            <a:r>
              <a:rPr lang="en-US" altLang="ko-KR" dirty="0"/>
              <a:t>February 14, </a:t>
            </a:r>
            <a:r>
              <a:rPr lang="en-US" altLang="ko-KR" dirty="0" smtClean="0"/>
              <a:t>2017). from </a:t>
            </a:r>
            <a:r>
              <a:rPr lang="ko-KR" altLang="en-US" dirty="0" smtClean="0"/>
              <a:t>https://lukasbiewald.com/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4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Paper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Tuia</a:t>
            </a:r>
            <a:r>
              <a:rPr lang="en-US" altLang="ko-KR" dirty="0"/>
              <a:t>, </a:t>
            </a:r>
            <a:r>
              <a:rPr lang="en-US" altLang="ko-KR" dirty="0" err="1"/>
              <a:t>Devis</a:t>
            </a:r>
            <a:r>
              <a:rPr lang="en-US" altLang="ko-KR" dirty="0"/>
              <a:t>, et al. "Active learning methods for remote sensing image classification." </a:t>
            </a:r>
            <a:r>
              <a:rPr lang="en-US" altLang="ko-KR" i="1" dirty="0"/>
              <a:t>IEEE Transactions on Geoscience and Remote Sensing</a:t>
            </a:r>
            <a:r>
              <a:rPr lang="en-US" altLang="ko-KR" dirty="0"/>
              <a:t> 47.7 (2009): 2218-2232.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SVM (kernel method)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 Valuable generalization properties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Ability to handle high-dimensional feature spaces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Uniqueness of the solution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Cons : rely on the quality of labeled data </a:t>
            </a:r>
            <a:r>
              <a:rPr lang="en-US" altLang="ko-KR" dirty="0" smtClean="0"/>
              <a:t>-&gt; </a:t>
            </a:r>
            <a:r>
              <a:rPr lang="en-US" altLang="ko-KR" dirty="0"/>
              <a:t>Active learning!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different ways of active </a:t>
            </a:r>
            <a:r>
              <a:rPr lang="en-US" altLang="ko-KR" dirty="0" smtClean="0"/>
              <a:t>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/>
              <a:t>) SVM specificity (e.g., margin sampling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Takes advantage of geometric features of SVM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Rely on the estimation posterior probability distribution function of </a:t>
            </a:r>
            <a:r>
              <a:rPr lang="en-US" altLang="ko-KR" dirty="0" smtClean="0"/>
              <a:t>classes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High cost computation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Query by </a:t>
            </a:r>
            <a:r>
              <a:rPr lang="en-US" altLang="ko-KR" dirty="0" smtClean="0"/>
              <a:t>Committee (e.g., </a:t>
            </a:r>
            <a:r>
              <a:rPr lang="en-US" altLang="ko-KR" dirty="0"/>
              <a:t>Boosting </a:t>
            </a:r>
            <a:r>
              <a:rPr lang="en-US" altLang="ko-KR" dirty="0" smtClean="0"/>
              <a:t>bagging)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Select the samples where the disagreement between the classifiers is maximal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Methodology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/>
              <a:t>) Margin </a:t>
            </a:r>
            <a:r>
              <a:rPr lang="en-US" altLang="ko-KR" dirty="0" smtClean="0"/>
              <a:t>Sampling by </a:t>
            </a:r>
            <a:r>
              <a:rPr lang="en-US" altLang="ko-KR" dirty="0"/>
              <a:t>closest support vector(MS-</a:t>
            </a:r>
            <a:r>
              <a:rPr lang="en-US" altLang="ko-KR" dirty="0" err="1"/>
              <a:t>cSV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Entropy Query-by- Bagging(EQB)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Algorithm - 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Decision function (classification with SVM classifier)</a:t>
                </a:r>
                <a:endParaRPr lang="ko-KR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Candidate include </a:t>
                </a:r>
                <a:endParaRPr lang="ko-KR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78751-11C5-4EC5-865C-E16C868B8C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793</Words>
  <Application>Microsoft Office PowerPoint</Application>
  <PresentationFormat>와이드스크린</PresentationFormat>
  <Paragraphs>162</Paragraphs>
  <Slides>25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Arial Unicode MS</vt:lpstr>
      <vt:lpstr>맑은 고딕</vt:lpstr>
      <vt:lpstr>Arial</vt:lpstr>
      <vt:lpstr>Calibri</vt:lpstr>
      <vt:lpstr>Cambria Math</vt:lpstr>
      <vt:lpstr>Franklin Gothic Demi</vt:lpstr>
      <vt:lpstr>MS Reference Sans Serif</vt:lpstr>
      <vt:lpstr>Times New Roman</vt:lpstr>
      <vt:lpstr>Office 테마</vt:lpstr>
      <vt:lpstr>디자인 사용자 지정</vt:lpstr>
      <vt:lpstr>Active Learning</vt:lpstr>
      <vt:lpstr>Training data</vt:lpstr>
      <vt:lpstr>Human-in-the-loop</vt:lpstr>
      <vt:lpstr>Active Learning</vt:lpstr>
      <vt:lpstr>Paper</vt:lpstr>
      <vt:lpstr>Introduction</vt:lpstr>
      <vt:lpstr>3 different ways of active learning</vt:lpstr>
      <vt:lpstr>Methodology</vt:lpstr>
      <vt:lpstr>Algorithm - MS</vt:lpstr>
      <vt:lpstr>Algorithm - MS</vt:lpstr>
      <vt:lpstr>Algorithm – MS-cSV</vt:lpstr>
      <vt:lpstr>Algorithm – MS-cSV</vt:lpstr>
      <vt:lpstr>Algorithm – EQB</vt:lpstr>
      <vt:lpstr>Algorithm – EQB</vt:lpstr>
      <vt:lpstr>Data sets</vt:lpstr>
      <vt:lpstr>Data sets</vt:lpstr>
      <vt:lpstr>Data sets</vt:lpstr>
      <vt:lpstr>Data sets</vt:lpstr>
      <vt:lpstr>Results</vt:lpstr>
      <vt:lpstr>Results - Rome</vt:lpstr>
      <vt:lpstr>Results – Las Vegas</vt:lpstr>
      <vt:lpstr>Results - KSC</vt:lpstr>
      <vt:lpstr>Results – ill posed scenarios</vt:lpstr>
      <vt:lpstr>Conclusion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Learning</dc:title>
  <dc:creator>박건우</dc:creator>
  <cp:lastModifiedBy>박건우</cp:lastModifiedBy>
  <cp:revision>31</cp:revision>
  <dcterms:created xsi:type="dcterms:W3CDTF">2017-06-21T20:54:48Z</dcterms:created>
  <dcterms:modified xsi:type="dcterms:W3CDTF">2017-06-30T21:45:22Z</dcterms:modified>
</cp:coreProperties>
</file>